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6600"/>
    <a:srgbClr val="FF9900"/>
    <a:srgbClr val="0066FF"/>
    <a:srgbClr val="FF5050"/>
    <a:srgbClr val="990099"/>
    <a:srgbClr val="FF66FF"/>
    <a:srgbClr val="FF3399"/>
    <a:srgbClr val="6633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13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6041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45846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108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3424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97686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3727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0859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33202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0460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9159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383A5-51B4-4023-9DC2-C8135F13B3FD}" type="datetimeFigureOut">
              <a:rPr lang="it-IT" smtClean="0"/>
              <a:t>18/05/2019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CF19E-2B7C-4C20-93EB-04D84D5019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32282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jpe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png"/><Relationship Id="rId9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539931" y="272663"/>
            <a:ext cx="4615543" cy="2021431"/>
          </a:xfrm>
        </p:spPr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La festa della mamma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39783" y="3014754"/>
            <a:ext cx="5207726" cy="412613"/>
          </a:xfrm>
        </p:spPr>
        <p:txBody>
          <a:bodyPr>
            <a:normAutofit lnSpcReduction="10000"/>
          </a:bodyPr>
          <a:lstStyle/>
          <a:p>
            <a:r>
              <a:rPr lang="it-IT" dirty="0" smtClean="0">
                <a:solidFill>
                  <a:srgbClr val="C00000"/>
                </a:solidFill>
              </a:rPr>
              <a:t>Un regalo unico in </a:t>
            </a:r>
            <a:r>
              <a:rPr lang="it-IT" dirty="0" err="1" smtClean="0">
                <a:solidFill>
                  <a:srgbClr val="C00000"/>
                </a:solidFill>
              </a:rPr>
              <a:t>Coding</a:t>
            </a:r>
            <a:endParaRPr lang="it-IT" dirty="0">
              <a:solidFill>
                <a:srgbClr val="C00000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43" y="209006"/>
            <a:ext cx="5721531" cy="3218361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304800" y="4981528"/>
            <a:ext cx="115562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err="1">
                <a:solidFill>
                  <a:schemeClr val="accent1">
                    <a:lumMod val="50000"/>
                  </a:schemeClr>
                </a:solidFill>
              </a:rPr>
              <a:t>Coding</a:t>
            </a:r>
            <a:r>
              <a:rPr lang="it-IT" dirty="0">
                <a:solidFill>
                  <a:schemeClr val="accent1">
                    <a:lumMod val="50000"/>
                  </a:schemeClr>
                </a:solidFill>
              </a:rPr>
              <a:t> è il termine inglese per </a:t>
            </a:r>
            <a:r>
              <a:rPr lang="it-IT" b="1" dirty="0" smtClean="0">
                <a:solidFill>
                  <a:schemeClr val="accent1">
                    <a:lumMod val="50000"/>
                  </a:schemeClr>
                </a:solidFill>
              </a:rPr>
              <a:t>programmazione.</a:t>
            </a:r>
            <a:endParaRPr lang="it-IT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it-IT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it-IT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it-IT" dirty="0">
                <a:solidFill>
                  <a:schemeClr val="accent1">
                    <a:lumMod val="50000"/>
                  </a:schemeClr>
                </a:solidFill>
              </a:rPr>
              <a:t>Il </a:t>
            </a:r>
            <a:r>
              <a:rPr lang="it-IT" dirty="0" err="1">
                <a:solidFill>
                  <a:schemeClr val="accent1">
                    <a:lumMod val="50000"/>
                  </a:schemeClr>
                </a:solidFill>
              </a:rPr>
              <a:t>coding</a:t>
            </a:r>
            <a:r>
              <a:rPr lang="it-IT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it-IT" dirty="0" smtClean="0">
                <a:solidFill>
                  <a:schemeClr val="accent1">
                    <a:lumMod val="50000"/>
                  </a:schemeClr>
                </a:solidFill>
              </a:rPr>
              <a:t>introduce </a:t>
            </a:r>
            <a:r>
              <a:rPr lang="it-IT" dirty="0">
                <a:solidFill>
                  <a:schemeClr val="accent1">
                    <a:lumMod val="50000"/>
                  </a:schemeClr>
                </a:solidFill>
              </a:rPr>
              <a:t>al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</a:rPr>
              <a:t>pensiero computazionale</a:t>
            </a:r>
            <a:r>
              <a:rPr lang="it-IT" dirty="0">
                <a:solidFill>
                  <a:schemeClr val="accent1">
                    <a:lumMod val="50000"/>
                  </a:schemeClr>
                </a:solidFill>
              </a:rPr>
              <a:t>, cioè a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</a:rPr>
              <a:t>realizzare un’idea o risolvere un problema facendo leva sulla creatività e sugli strumenti giusti.</a:t>
            </a:r>
            <a:endParaRPr lang="it-IT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04800" y="209006"/>
            <a:ext cx="448491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50" dirty="0" smtClean="0"/>
              <a:t>Avviare la presentazione e fare clic sul mouse per far scorrere l’animazione</a:t>
            </a:r>
            <a:endParaRPr lang="it-IT" sz="1050" dirty="0"/>
          </a:p>
        </p:txBody>
      </p:sp>
    </p:spTree>
    <p:extLst>
      <p:ext uri="{BB962C8B-B14F-4D97-AF65-F5344CB8AC3E}">
        <p14:creationId xmlns:p14="http://schemas.microsoft.com/office/powerpoint/2010/main" val="2298806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5023" y="162288"/>
            <a:ext cx="6337663" cy="1013370"/>
          </a:xfrm>
        </p:spPr>
        <p:txBody>
          <a:bodyPr>
            <a:normAutofit/>
          </a:bodyPr>
          <a:lstStyle/>
          <a:p>
            <a:pPr algn="just" fontAlgn="base"/>
            <a:r>
              <a:rPr lang="it-IT" dirty="0" smtClean="0">
                <a:solidFill>
                  <a:schemeClr val="accent6">
                    <a:lumMod val="50000"/>
                  </a:schemeClr>
                </a:solidFill>
              </a:rPr>
              <a:t>Siamo partiti </a:t>
            </a:r>
            <a:r>
              <a:rPr lang="it-IT" dirty="0">
                <a:solidFill>
                  <a:schemeClr val="accent6">
                    <a:lumMod val="50000"/>
                  </a:schemeClr>
                </a:solidFill>
              </a:rPr>
              <a:t>raccogliendo le </a:t>
            </a:r>
            <a:r>
              <a:rPr lang="it-IT" dirty="0" smtClean="0">
                <a:solidFill>
                  <a:schemeClr val="accent6">
                    <a:lumMod val="50000"/>
                  </a:schemeClr>
                </a:solidFill>
              </a:rPr>
              <a:t>idee </a:t>
            </a:r>
            <a:r>
              <a:rPr lang="it-IT" dirty="0">
                <a:solidFill>
                  <a:schemeClr val="accent6">
                    <a:lumMod val="50000"/>
                  </a:schemeClr>
                </a:solidFill>
              </a:rPr>
              <a:t>intorno alla parola </a:t>
            </a:r>
            <a:r>
              <a:rPr lang="it-IT" b="1" dirty="0" err="1">
                <a:solidFill>
                  <a:schemeClr val="accent6">
                    <a:lumMod val="50000"/>
                  </a:schemeClr>
                </a:solidFill>
              </a:rPr>
              <a:t>coding</a:t>
            </a:r>
            <a:r>
              <a:rPr lang="it-IT" dirty="0">
                <a:solidFill>
                  <a:schemeClr val="accent6">
                    <a:lumMod val="50000"/>
                  </a:schemeClr>
                </a:solidFill>
              </a:rPr>
              <a:t>…cosa sarà</a:t>
            </a:r>
            <a:r>
              <a:rPr lang="it-IT" dirty="0" smtClean="0">
                <a:solidFill>
                  <a:schemeClr val="accent6">
                    <a:lumMod val="50000"/>
                  </a:schemeClr>
                </a:solidFill>
              </a:rPr>
              <a:t>….</a:t>
            </a:r>
          </a:p>
          <a:p>
            <a:pPr algn="just" fontAlgn="base"/>
            <a:endParaRPr lang="it-IT" dirty="0" smtClean="0"/>
          </a:p>
          <a:p>
            <a:pPr marL="0" indent="0" algn="just" fontAlgn="base">
              <a:buNone/>
            </a:pPr>
            <a:endParaRPr lang="it-IT" dirty="0"/>
          </a:p>
          <a:p>
            <a:pPr algn="just" fontAlgn="base"/>
            <a:endParaRPr lang="it-IT" dirty="0" smtClean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648" y="627017"/>
            <a:ext cx="4231719" cy="5642294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8" name="CasellaDiTesto 7"/>
          <p:cNvSpPr txBox="1"/>
          <p:nvPr/>
        </p:nvSpPr>
        <p:spPr>
          <a:xfrm>
            <a:off x="411480" y="5181600"/>
            <a:ext cx="51554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2800" dirty="0" smtClean="0">
                <a:solidFill>
                  <a:srgbClr val="00CC00"/>
                </a:solidFill>
              </a:rPr>
              <a:t>Allora ci siamo chiesti: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it-IT" sz="2800" dirty="0" smtClean="0">
                <a:solidFill>
                  <a:srgbClr val="00CC00"/>
                </a:solidFill>
              </a:rPr>
              <a:t>Dove lo incontriamo?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it-IT" sz="2800" dirty="0" smtClean="0">
                <a:solidFill>
                  <a:srgbClr val="00CC00"/>
                </a:solidFill>
              </a:rPr>
              <a:t>Quando lo usiamo?</a:t>
            </a:r>
            <a:endParaRPr lang="it-IT" sz="2800" dirty="0">
              <a:solidFill>
                <a:srgbClr val="00CC00"/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687977" y="1428206"/>
            <a:ext cx="5425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fontAlgn="base">
              <a:buFont typeface="Arial" panose="020B0604020202020204" pitchFamily="34" charset="0"/>
              <a:buChar char="•"/>
            </a:pPr>
            <a:r>
              <a:rPr lang="it-IT" sz="2400" dirty="0" smtClean="0">
                <a:solidFill>
                  <a:schemeClr val="accent6">
                    <a:lumMod val="75000"/>
                  </a:schemeClr>
                </a:solidFill>
              </a:rPr>
              <a:t>è saltato fuori di tutto</a:t>
            </a:r>
          </a:p>
          <a:p>
            <a:pPr algn="just" fontAlgn="base"/>
            <a:endParaRPr lang="it-IT" sz="2400" dirty="0" smtClean="0"/>
          </a:p>
        </p:txBody>
      </p:sp>
      <p:sp>
        <p:nvSpPr>
          <p:cNvPr id="10" name="CasellaDiTesto 9"/>
          <p:cNvSpPr txBox="1"/>
          <p:nvPr/>
        </p:nvSpPr>
        <p:spPr>
          <a:xfrm>
            <a:off x="583474" y="2663334"/>
            <a:ext cx="52164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fontAlgn="base">
              <a:buFont typeface="Arial" panose="020B0604020202020204" pitchFamily="34" charset="0"/>
              <a:buChar char="•"/>
            </a:pPr>
            <a:r>
              <a:rPr lang="it-IT" sz="2400" dirty="0" smtClean="0">
                <a:solidFill>
                  <a:srgbClr val="008000"/>
                </a:solidFill>
              </a:rPr>
              <a:t>ma poi abbiamo centrato la discussione sulla parola </a:t>
            </a:r>
            <a:r>
              <a:rPr lang="it-IT" sz="2400" b="1" dirty="0" smtClean="0">
                <a:solidFill>
                  <a:srgbClr val="008000"/>
                </a:solidFill>
              </a:rPr>
              <a:t>CODE</a:t>
            </a:r>
            <a:r>
              <a:rPr lang="it-IT" sz="2400" dirty="0" smtClean="0">
                <a:solidFill>
                  <a:srgbClr val="008000"/>
                </a:solidFill>
              </a:rPr>
              <a:t> e a qualcuno è venuto il lampo di Genio del </a:t>
            </a:r>
            <a:r>
              <a:rPr lang="it-IT" sz="2400" b="1" dirty="0" smtClean="0">
                <a:solidFill>
                  <a:srgbClr val="008000"/>
                </a:solidFill>
              </a:rPr>
              <a:t>CODICE</a:t>
            </a:r>
            <a:r>
              <a:rPr lang="it-IT" sz="2400" dirty="0" smtClean="0">
                <a:solidFill>
                  <a:srgbClr val="008000"/>
                </a:solidFill>
              </a:rPr>
              <a:t>!</a:t>
            </a:r>
            <a:endParaRPr lang="it-IT" sz="2400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76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02770" y="1262352"/>
            <a:ext cx="11789230" cy="1097671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it-IT" sz="2000" b="0" i="0" u="none" strike="noStrike" dirty="0" smtClean="0">
                <a:solidFill>
                  <a:schemeClr val="accent2">
                    <a:lumMod val="75000"/>
                  </a:schemeClr>
                </a:solidFill>
                <a:effectLst/>
                <a:latin typeface="Open Sans"/>
              </a:rPr>
              <a:t/>
            </a:r>
            <a:br>
              <a:rPr lang="it-IT" sz="2000" b="0" i="0" u="none" strike="noStrike" dirty="0" smtClean="0">
                <a:solidFill>
                  <a:schemeClr val="accent2">
                    <a:lumMod val="75000"/>
                  </a:schemeClr>
                </a:solidFill>
                <a:effectLst/>
                <a:latin typeface="Open Sans"/>
              </a:rPr>
            </a:br>
            <a:r>
              <a:rPr lang="it-IT" sz="2000" b="0" i="0" u="none" strike="noStrike" dirty="0" smtClean="0">
                <a:solidFill>
                  <a:schemeClr val="accent2">
                    <a:lumMod val="75000"/>
                  </a:schemeClr>
                </a:solidFill>
                <a:effectLst/>
                <a:latin typeface="Open Sans"/>
              </a:rPr>
              <a:t>Sono cioè delle </a:t>
            </a:r>
            <a:r>
              <a:rPr lang="it-IT" sz="2000" b="1" i="0" u="none" strike="noStrike" dirty="0" smtClean="0">
                <a:solidFill>
                  <a:schemeClr val="accent2">
                    <a:lumMod val="75000"/>
                  </a:schemeClr>
                </a:solidFill>
                <a:effectLst/>
                <a:latin typeface="&amp;quot"/>
              </a:rPr>
              <a:t>ISTRUZIONI</a:t>
            </a:r>
            <a:r>
              <a:rPr lang="it-IT" sz="2000" b="0" i="0" u="none" strike="noStrike" dirty="0" smtClean="0">
                <a:solidFill>
                  <a:schemeClr val="accent2">
                    <a:lumMod val="75000"/>
                  </a:schemeClr>
                </a:solidFill>
                <a:effectLst/>
                <a:latin typeface="Open Sans"/>
              </a:rPr>
              <a:t> che servono per far compiere delle azioni….e quindi devono essere chiare se voglio che il mio scopo si compia!</a:t>
            </a:r>
            <a:r>
              <a:rPr lang="it-IT" sz="2400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it-IT" sz="24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it-IT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4103" y="2777786"/>
            <a:ext cx="4398765" cy="3299074"/>
          </a:xfrm>
          <a:ln>
            <a:solidFill>
              <a:schemeClr val="accent2">
                <a:lumMod val="50000"/>
              </a:schemeClr>
            </a:solidFill>
          </a:ln>
        </p:spPr>
      </p:pic>
      <p:sp>
        <p:nvSpPr>
          <p:cNvPr id="5" name="Rettangolo 4"/>
          <p:cNvSpPr/>
          <p:nvPr/>
        </p:nvSpPr>
        <p:spPr>
          <a:xfrm>
            <a:off x="315685" y="126666"/>
            <a:ext cx="5945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it-IT" sz="2400" dirty="0" smtClean="0">
                <a:solidFill>
                  <a:srgbClr val="663300"/>
                </a:solidFill>
              </a:rPr>
              <a:t>Ok…ma…cosa è un </a:t>
            </a:r>
            <a:r>
              <a:rPr lang="it-IT" sz="2400" b="1" dirty="0" smtClean="0">
                <a:solidFill>
                  <a:srgbClr val="663300"/>
                </a:solidFill>
              </a:rPr>
              <a:t>codice</a:t>
            </a:r>
            <a:r>
              <a:rPr lang="it-IT" sz="2400" dirty="0" smtClean="0">
                <a:solidFill>
                  <a:srgbClr val="663300"/>
                </a:solidFill>
              </a:rPr>
              <a:t>????? A cosa serve? </a:t>
            </a:r>
            <a:endParaRPr lang="it-IT" sz="2400" dirty="0">
              <a:solidFill>
                <a:srgbClr val="6633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5643154" y="3614057"/>
            <a:ext cx="48506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chemeClr val="accent2">
                    <a:lumMod val="50000"/>
                  </a:schemeClr>
                </a:solidFill>
              </a:rPr>
              <a:t>Cosa può diventare codice?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chemeClr val="accent2">
                    <a:lumMod val="50000"/>
                  </a:schemeClr>
                </a:solidFill>
              </a:rPr>
              <a:t>Numeri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chemeClr val="accent2">
                    <a:lumMod val="50000"/>
                  </a:schemeClr>
                </a:solidFill>
              </a:rPr>
              <a:t>Gesti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chemeClr val="accent2">
                    <a:lumMod val="50000"/>
                  </a:schemeClr>
                </a:solidFill>
              </a:rPr>
              <a:t>Simboli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chemeClr val="accent2">
                    <a:lumMod val="50000"/>
                  </a:schemeClr>
                </a:solidFill>
              </a:rPr>
              <a:t>…..</a:t>
            </a:r>
            <a:endParaRPr lang="it-IT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53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52549" y="129586"/>
            <a:ext cx="8255725" cy="732563"/>
          </a:xfrm>
        </p:spPr>
        <p:txBody>
          <a:bodyPr>
            <a:normAutofit/>
          </a:bodyPr>
          <a:lstStyle/>
          <a:p>
            <a:pPr algn="l"/>
            <a:r>
              <a:rPr lang="it-IT" sz="2000" b="1" dirty="0">
                <a:solidFill>
                  <a:srgbClr val="990099"/>
                </a:solidFill>
              </a:rPr>
              <a:t>Proviamo….diamo istruzioni a un compagno </a:t>
            </a:r>
            <a:r>
              <a:rPr lang="it-IT" sz="2000" b="1" dirty="0" smtClean="0">
                <a:solidFill>
                  <a:srgbClr val="990099"/>
                </a:solidFill>
              </a:rPr>
              <a:t>perché </a:t>
            </a:r>
            <a:r>
              <a:rPr lang="it-IT" sz="2000" b="1" dirty="0">
                <a:solidFill>
                  <a:srgbClr val="990099"/>
                </a:solidFill>
              </a:rPr>
              <a:t>compia un’azione</a:t>
            </a:r>
            <a:r>
              <a:rPr lang="it-IT" sz="2000" b="1" dirty="0" smtClean="0">
                <a:solidFill>
                  <a:srgbClr val="990099"/>
                </a:solidFill>
              </a:rPr>
              <a:t>…</a:t>
            </a:r>
            <a:br>
              <a:rPr lang="it-IT" sz="2000" b="1" dirty="0" smtClean="0">
                <a:solidFill>
                  <a:srgbClr val="990099"/>
                </a:solidFill>
              </a:rPr>
            </a:br>
            <a:endParaRPr lang="it-IT" sz="2000" b="1" dirty="0">
              <a:solidFill>
                <a:srgbClr val="990099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508" y="330925"/>
            <a:ext cx="3784419" cy="3493310"/>
          </a:xfrm>
          <a:prstGeom prst="rect">
            <a:avLst/>
          </a:prstGeom>
          <a:ln>
            <a:solidFill>
              <a:srgbClr val="990099"/>
            </a:solidFill>
          </a:ln>
        </p:spPr>
      </p:pic>
      <p:pic>
        <p:nvPicPr>
          <p:cNvPr id="6" name="VIDeo codice bimb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2549" y="2573140"/>
            <a:ext cx="4729723" cy="2660469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6905897" y="5033555"/>
            <a:ext cx="54428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b="1" dirty="0">
                <a:solidFill>
                  <a:srgbClr val="FF66FF"/>
                </a:solidFill>
              </a:rPr>
              <a:t>ABBIAMO RIFLETTUTO</a:t>
            </a:r>
            <a:r>
              <a:rPr lang="it-IT" dirty="0">
                <a:solidFill>
                  <a:srgbClr val="FF66FF"/>
                </a:solidFill>
              </a:rPr>
              <a:t>: </a:t>
            </a:r>
            <a:endParaRPr lang="it-IT" dirty="0" smtClean="0">
              <a:solidFill>
                <a:srgbClr val="FF66FF"/>
              </a:solidFill>
            </a:endParaRPr>
          </a:p>
          <a:p>
            <a:pPr fontAlgn="base"/>
            <a:r>
              <a:rPr lang="it-IT" dirty="0" smtClean="0">
                <a:solidFill>
                  <a:srgbClr val="FF66FF"/>
                </a:solidFill>
              </a:rPr>
              <a:t>Cosa </a:t>
            </a:r>
            <a:r>
              <a:rPr lang="it-IT" dirty="0">
                <a:solidFill>
                  <a:srgbClr val="FF66FF"/>
                </a:solidFill>
              </a:rPr>
              <a:t>hai fatto? E’ stato difficile? Sono state chiare le consegne?</a:t>
            </a:r>
          </a:p>
          <a:p>
            <a:pPr fontAlgn="base"/>
            <a:r>
              <a:rPr lang="it-IT" dirty="0" smtClean="0">
                <a:solidFill>
                  <a:srgbClr val="FF66FF"/>
                </a:solidFill>
              </a:rPr>
              <a:t>E’ stato tutto semplice</a:t>
            </a:r>
            <a:endParaRPr lang="it-IT" dirty="0">
              <a:solidFill>
                <a:srgbClr val="FF66FF"/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330926" y="862149"/>
            <a:ext cx="65749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>
                <a:solidFill>
                  <a:srgbClr val="FF3399"/>
                </a:solidFill>
              </a:rPr>
              <a:t>Abbiamo deciso di realizzare delle figure geometriche</a:t>
            </a:r>
            <a:endParaRPr lang="it-IT" sz="2000" dirty="0">
              <a:solidFill>
                <a:srgbClr val="FF3399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52549" y="5633719"/>
            <a:ext cx="27954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 smtClean="0">
                <a:solidFill>
                  <a:srgbClr val="FF0000"/>
                </a:solidFill>
              </a:rPr>
              <a:t>Cliccare sopra per vedere il video</a:t>
            </a:r>
            <a:endParaRPr lang="it-IT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752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2" grpId="0"/>
      <p:bldP spid="8" grpId="0"/>
      <p:bldP spid="9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8909"/>
          </a:xfrm>
        </p:spPr>
        <p:txBody>
          <a:bodyPr>
            <a:normAutofit/>
          </a:bodyPr>
          <a:lstStyle/>
          <a:p>
            <a:r>
              <a:rPr lang="it-IT" sz="2400" dirty="0">
                <a:solidFill>
                  <a:srgbClr val="FF6600"/>
                </a:solidFill>
              </a:rPr>
              <a:t>E…se fosse stato un ROBOT, una macchina a dover eseguire gli ordini li avremmo dati allo stesso modo?</a:t>
            </a:r>
          </a:p>
        </p:txBody>
      </p:sp>
      <p:pic>
        <p:nvPicPr>
          <p:cNvPr id="4" name="VID_20190509_104433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6501" y="1563779"/>
            <a:ext cx="4273550" cy="2403475"/>
          </a:xfrm>
        </p:spPr>
      </p:pic>
      <p:sp>
        <p:nvSpPr>
          <p:cNvPr id="5" name="Rettangolo 4"/>
          <p:cNvSpPr/>
          <p:nvPr/>
        </p:nvSpPr>
        <p:spPr>
          <a:xfrm>
            <a:off x="5625736" y="173795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b="0" i="0" u="none" strike="noStrike" dirty="0" smtClean="0">
                <a:solidFill>
                  <a:srgbClr val="FF5050"/>
                </a:solidFill>
                <a:effectLst/>
                <a:latin typeface="Open Sans"/>
              </a:rPr>
              <a:t>No, bisognava essere più precisi… un robot non avrebbe saputo cosa fare…si sarebbe bloccato! Impallato!!!!</a:t>
            </a:r>
            <a:endParaRPr lang="it-IT" dirty="0">
              <a:solidFill>
                <a:srgbClr val="FF505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949232" y="5214538"/>
            <a:ext cx="3596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FF5050"/>
                </a:solidFill>
              </a:rPr>
              <a:t>Allora abbiamo creato il codice per il robot</a:t>
            </a:r>
            <a:endParaRPr lang="it-IT" dirty="0">
              <a:solidFill>
                <a:srgbClr val="FF5050"/>
              </a:solidFill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092" y="2659430"/>
            <a:ext cx="4187516" cy="4099512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949232" y="4276999"/>
            <a:ext cx="22441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1200" dirty="0"/>
              <a:t>Cliccare sopra per vedere il video</a:t>
            </a:r>
          </a:p>
        </p:txBody>
      </p:sp>
    </p:spTree>
    <p:extLst>
      <p:ext uri="{BB962C8B-B14F-4D97-AF65-F5344CB8AC3E}">
        <p14:creationId xmlns:p14="http://schemas.microsoft.com/office/powerpoint/2010/main" val="3370619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2" grpId="0"/>
      <p:bldP spid="5" grpId="0"/>
      <p:bldP spid="6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619" y="331074"/>
            <a:ext cx="3926124" cy="3095832"/>
          </a:xfr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619" y="3591394"/>
            <a:ext cx="3926124" cy="3101141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6" name="VID_20190509_10583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0081" y="2217844"/>
            <a:ext cx="4883735" cy="2747101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323990" y="449221"/>
            <a:ext cx="5005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66FF"/>
                </a:solidFill>
              </a:rPr>
              <a:t>Abbiamo </a:t>
            </a:r>
            <a:r>
              <a:rPr lang="it-IT" sz="2400" dirty="0">
                <a:solidFill>
                  <a:srgbClr val="0066FF"/>
                </a:solidFill>
              </a:rPr>
              <a:t>provato a </a:t>
            </a:r>
            <a:r>
              <a:rPr lang="it-IT" sz="2400" b="1" dirty="0">
                <a:solidFill>
                  <a:srgbClr val="0066FF"/>
                </a:solidFill>
              </a:rPr>
              <a:t>scrivere il </a:t>
            </a:r>
            <a:r>
              <a:rPr lang="it-IT" sz="2400" b="1" dirty="0" smtClean="0">
                <a:solidFill>
                  <a:srgbClr val="0066FF"/>
                </a:solidFill>
              </a:rPr>
              <a:t>codice</a:t>
            </a:r>
            <a:r>
              <a:rPr lang="it-IT" sz="2400" dirty="0" smtClean="0">
                <a:solidFill>
                  <a:srgbClr val="0066FF"/>
                </a:solidFill>
              </a:rPr>
              <a:t> </a:t>
            </a:r>
            <a:endParaRPr lang="it-IT" sz="2400" dirty="0">
              <a:solidFill>
                <a:srgbClr val="0066FF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620081" y="5447603"/>
            <a:ext cx="22441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1200" dirty="0">
                <a:solidFill>
                  <a:srgbClr val="FF0000"/>
                </a:solidFill>
              </a:rPr>
              <a:t>Cliccare sopra per vedere il video</a:t>
            </a:r>
          </a:p>
        </p:txBody>
      </p:sp>
    </p:spTree>
    <p:extLst>
      <p:ext uri="{BB962C8B-B14F-4D97-AF65-F5344CB8AC3E}">
        <p14:creationId xmlns:p14="http://schemas.microsoft.com/office/powerpoint/2010/main" val="3139647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8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3025" y="86057"/>
            <a:ext cx="3661280" cy="2903435"/>
          </a:xfrm>
          <a:prstGeom prst="rect">
            <a:avLst/>
          </a:prstGeom>
          <a:ln>
            <a:solidFill>
              <a:srgbClr val="FF9900"/>
            </a:solidFill>
          </a:ln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382047" y="2683170"/>
            <a:ext cx="2377440" cy="2566416"/>
          </a:xfrm>
          <a:prstGeom prst="rect">
            <a:avLst/>
          </a:prstGeom>
          <a:ln>
            <a:solidFill>
              <a:srgbClr val="FF9900"/>
            </a:solidFill>
          </a:ln>
        </p:spPr>
      </p:pic>
      <p:sp>
        <p:nvSpPr>
          <p:cNvPr id="6" name="CasellaDiTesto 5"/>
          <p:cNvSpPr txBox="1"/>
          <p:nvPr/>
        </p:nvSpPr>
        <p:spPr>
          <a:xfrm>
            <a:off x="4388557" y="470262"/>
            <a:ext cx="58173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dirty="0" smtClean="0">
                <a:solidFill>
                  <a:srgbClr val="FF0000"/>
                </a:solidFill>
              </a:rPr>
              <a:t>Per comunicare col ROBOT ci vuole un codice preciso; proprio come per comunicare col computer</a:t>
            </a:r>
            <a:endParaRPr lang="it-IT" sz="2400" dirty="0">
              <a:solidFill>
                <a:srgbClr val="FF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9195689" y="2210979"/>
            <a:ext cx="2579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IL CODICE BINARIO</a:t>
            </a:r>
            <a:endParaRPr lang="it-IT" b="1" dirty="0">
              <a:solidFill>
                <a:srgbClr val="FF0000"/>
              </a:solidFill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554263" y="3853430"/>
            <a:ext cx="2730137" cy="2777601"/>
          </a:xfrm>
          <a:prstGeom prst="rect">
            <a:avLst/>
          </a:prstGeom>
          <a:ln>
            <a:solidFill>
              <a:srgbClr val="FF9900"/>
            </a:solidFill>
          </a:ln>
        </p:spPr>
      </p:pic>
      <p:sp>
        <p:nvSpPr>
          <p:cNvPr id="12" name="CasellaDiTesto 11"/>
          <p:cNvSpPr txBox="1"/>
          <p:nvPr/>
        </p:nvSpPr>
        <p:spPr>
          <a:xfrm>
            <a:off x="5092488" y="3120699"/>
            <a:ext cx="3126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FF6600"/>
                </a:solidFill>
              </a:rPr>
              <a:t>Abbiamo deciso di scrivere dei messaggi alle mamme</a:t>
            </a:r>
            <a:endParaRPr lang="it-IT" dirty="0">
              <a:solidFill>
                <a:srgbClr val="FF6600"/>
              </a:solidFill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555142" y="3021637"/>
            <a:ext cx="2549250" cy="4622074"/>
          </a:xfrm>
          <a:prstGeom prst="rect">
            <a:avLst/>
          </a:prstGeom>
          <a:ln>
            <a:solidFill>
              <a:srgbClr val="FF9900"/>
            </a:solidFill>
          </a:ln>
        </p:spPr>
      </p:pic>
    </p:spTree>
    <p:extLst>
      <p:ext uri="{BB962C8B-B14F-4D97-AF65-F5344CB8AC3E}">
        <p14:creationId xmlns:p14="http://schemas.microsoft.com/office/powerpoint/2010/main" val="284361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659880" cy="549275"/>
          </a:xfrm>
        </p:spPr>
        <p:txBody>
          <a:bodyPr>
            <a:normAutofit/>
          </a:bodyPr>
          <a:lstStyle/>
          <a:p>
            <a:r>
              <a:rPr lang="it-IT" sz="2000" b="1" i="1" dirty="0" smtClean="0">
                <a:solidFill>
                  <a:srgbClr val="C00000"/>
                </a:solidFill>
              </a:rPr>
              <a:t>I nostri messaggi sono diventati un BRACCIALE PER LA MAMMA</a:t>
            </a:r>
            <a:endParaRPr lang="it-IT" sz="2000" b="1" i="1" dirty="0">
              <a:solidFill>
                <a:srgbClr val="C00000"/>
              </a:solidFill>
            </a:endParaRPr>
          </a:p>
        </p:txBody>
      </p:sp>
      <p:pic>
        <p:nvPicPr>
          <p:cNvPr id="4" name="VID_20190510_14234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97160" y="1115781"/>
            <a:ext cx="5006463" cy="281613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2" y="1219200"/>
            <a:ext cx="2490651" cy="1400991"/>
          </a:xfrm>
          <a:prstGeom prst="rect">
            <a:avLst/>
          </a:prstGeom>
          <a:ln>
            <a:solidFill>
              <a:srgbClr val="FF3300"/>
            </a:solidFill>
          </a:ln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8241" y="226423"/>
            <a:ext cx="2725783" cy="1533253"/>
          </a:xfrm>
          <a:prstGeom prst="rect">
            <a:avLst/>
          </a:prstGeom>
          <a:ln>
            <a:solidFill>
              <a:srgbClr val="FF3300"/>
            </a:solidFill>
          </a:ln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2" y="3162661"/>
            <a:ext cx="2647406" cy="1985555"/>
          </a:xfrm>
          <a:prstGeom prst="rect">
            <a:avLst/>
          </a:prstGeom>
          <a:ln>
            <a:solidFill>
              <a:srgbClr val="FF3300"/>
            </a:solidFill>
          </a:ln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0057" y="2394857"/>
            <a:ext cx="2047479" cy="1535609"/>
          </a:xfrm>
          <a:prstGeom prst="rect">
            <a:avLst/>
          </a:prstGeom>
          <a:ln>
            <a:solidFill>
              <a:srgbClr val="FF3300"/>
            </a:solidFill>
          </a:ln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275" y="4746895"/>
            <a:ext cx="2814806" cy="2111105"/>
          </a:xfrm>
          <a:prstGeom prst="rect">
            <a:avLst/>
          </a:prstGeom>
          <a:ln>
            <a:solidFill>
              <a:srgbClr val="FF3300"/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422" y="4967151"/>
            <a:ext cx="2351315" cy="1763486"/>
          </a:xfrm>
          <a:prstGeom prst="rect">
            <a:avLst/>
          </a:prstGeom>
          <a:ln>
            <a:solidFill>
              <a:srgbClr val="FF3300"/>
            </a:solidFill>
          </a:ln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107" y="5089072"/>
            <a:ext cx="2188753" cy="1641565"/>
          </a:xfrm>
          <a:prstGeom prst="rect">
            <a:avLst/>
          </a:prstGeom>
          <a:ln>
            <a:solidFill>
              <a:srgbClr val="FF3300"/>
            </a:solidFill>
          </a:ln>
        </p:spPr>
      </p:pic>
      <p:sp>
        <p:nvSpPr>
          <p:cNvPr id="3" name="Rettangolo 2"/>
          <p:cNvSpPr/>
          <p:nvPr/>
        </p:nvSpPr>
        <p:spPr>
          <a:xfrm>
            <a:off x="3662942" y="4377563"/>
            <a:ext cx="22441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1200" dirty="0">
                <a:solidFill>
                  <a:srgbClr val="FF0000"/>
                </a:solidFill>
              </a:rPr>
              <a:t>Cliccare sopra per vedere il video</a:t>
            </a:r>
          </a:p>
        </p:txBody>
      </p:sp>
    </p:spTree>
    <p:extLst>
      <p:ext uri="{BB962C8B-B14F-4D97-AF65-F5344CB8AC3E}">
        <p14:creationId xmlns:p14="http://schemas.microsoft.com/office/powerpoint/2010/main" val="788071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59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252</Words>
  <Application>Microsoft Office PowerPoint</Application>
  <PresentationFormat>Widescreen</PresentationFormat>
  <Paragraphs>36</Paragraphs>
  <Slides>8</Slides>
  <Notes>0</Notes>
  <HiddenSlides>0</HiddenSlides>
  <MMClips>4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4" baseType="lpstr">
      <vt:lpstr>&amp;quot</vt:lpstr>
      <vt:lpstr>Arial</vt:lpstr>
      <vt:lpstr>Calibri</vt:lpstr>
      <vt:lpstr>Calibri Light</vt:lpstr>
      <vt:lpstr>Open Sans</vt:lpstr>
      <vt:lpstr>Tema di Office</vt:lpstr>
      <vt:lpstr>La festa della mamma</vt:lpstr>
      <vt:lpstr>Presentazione standard di PowerPoint</vt:lpstr>
      <vt:lpstr> Sono cioè delle ISTRUZIONI che servono per far compiere delle azioni….e quindi devono essere chiare se voglio che il mio scopo si compia! </vt:lpstr>
      <vt:lpstr>Proviamo….diamo istruzioni a un compagno perché compia un’azione… </vt:lpstr>
      <vt:lpstr>E…se fosse stato un ROBOT, una macchina a dover eseguire gli ordini li avremmo dati allo stesso modo?</vt:lpstr>
      <vt:lpstr>Presentazione standard di PowerPoint</vt:lpstr>
      <vt:lpstr>Presentazione standard di PowerPoint</vt:lpstr>
      <vt:lpstr>I nostri messaggi sono diventati un BRACCIALE PER LA MAMMA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festa della mamma</dc:title>
  <dc:creator>User</dc:creator>
  <cp:lastModifiedBy>Utente</cp:lastModifiedBy>
  <cp:revision>14</cp:revision>
  <dcterms:created xsi:type="dcterms:W3CDTF">2019-05-16T14:01:55Z</dcterms:created>
  <dcterms:modified xsi:type="dcterms:W3CDTF">2019-05-18T07:44:25Z</dcterms:modified>
</cp:coreProperties>
</file>